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65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015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6880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6162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160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7938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9067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6879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599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44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8606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937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168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758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385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950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341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CEABA63-716D-4632-A162-BC1498F872A6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82961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69" r:id="rId1"/>
    <p:sldLayoutId id="2147484270" r:id="rId2"/>
    <p:sldLayoutId id="2147484271" r:id="rId3"/>
    <p:sldLayoutId id="2147484272" r:id="rId4"/>
    <p:sldLayoutId id="2147484273" r:id="rId5"/>
    <p:sldLayoutId id="2147484274" r:id="rId6"/>
    <p:sldLayoutId id="2147484275" r:id="rId7"/>
    <p:sldLayoutId id="2147484276" r:id="rId8"/>
    <p:sldLayoutId id="2147484277" r:id="rId9"/>
    <p:sldLayoutId id="2147484278" r:id="rId10"/>
    <p:sldLayoutId id="2147484279" r:id="rId11"/>
    <p:sldLayoutId id="2147484280" r:id="rId12"/>
    <p:sldLayoutId id="2147484281" r:id="rId13"/>
    <p:sldLayoutId id="2147484282" r:id="rId14"/>
    <p:sldLayoutId id="2147484283" r:id="rId15"/>
    <p:sldLayoutId id="2147484284" r:id="rId16"/>
    <p:sldLayoutId id="21474842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7951" cy="132904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952" y="2972665"/>
            <a:ext cx="5705048" cy="388533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" y="-149319"/>
            <a:ext cx="11795760" cy="222614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</a:t>
            </a:r>
            <a:r>
              <a:rPr lang="pt-BR" sz="40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EXCURSÃO THERMAS DOS </a:t>
            </a:r>
            <a:br>
              <a:rPr lang="pt-BR" sz="40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sz="40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LARANJAIS - OLÍMPIA</a:t>
            </a:r>
            <a:endParaRPr lang="pt-BR" sz="4000" b="1" dirty="0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" y="3779853"/>
            <a:ext cx="7405181" cy="792147"/>
          </a:xfrm>
        </p:spPr>
        <p:txBody>
          <a:bodyPr>
            <a:normAutofit/>
          </a:bodyPr>
          <a:lstStyle/>
          <a:p>
            <a:pPr algn="ctr"/>
            <a:r>
              <a:rPr lang="pt-BR" sz="44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09/05/2023</a:t>
            </a:r>
            <a:endParaRPr lang="pt-BR" sz="4400" b="1" spc="-120" dirty="0">
              <a:solidFill>
                <a:schemeClr val="bg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74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699" y="1052946"/>
            <a:ext cx="6734148" cy="443345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3214" y="221673"/>
            <a:ext cx="6240641" cy="831273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32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</a:t>
            </a:r>
            <a:r>
              <a:rPr lang="pt-BR" sz="24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INFORMAÇÕES</a:t>
            </a:r>
            <a:r>
              <a:rPr lang="pt-BR" sz="5400" dirty="0" smtClean="0">
                <a:solidFill>
                  <a:schemeClr val="bg1"/>
                </a:solidFill>
              </a:rPr>
              <a:t> </a:t>
            </a:r>
            <a:r>
              <a:rPr lang="pt-BR" sz="2400" b="1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ÚTEIS</a:t>
            </a:r>
            <a:r>
              <a:rPr lang="pt-BR" sz="5400" dirty="0" smtClean="0">
                <a:solidFill>
                  <a:schemeClr val="bg1"/>
                </a:solidFill>
              </a:rPr>
              <a:t> </a:t>
            </a:r>
            <a:endParaRPr lang="pt-BR" sz="5400" dirty="0">
              <a:solidFill>
                <a:schemeClr val="bg1"/>
              </a:solidFill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364096" y="1446233"/>
            <a:ext cx="9833587" cy="450734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1. HORÁRIOS: </a:t>
            </a: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Saída: 7h (Porta da Escola)</a:t>
            </a: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Chegada: 18h30 (Porta da Escola)</a:t>
            </a:r>
          </a:p>
          <a:p>
            <a:pPr algn="just">
              <a:lnSpc>
                <a:spcPct val="100000"/>
              </a:lnSpc>
            </a:pPr>
            <a:endParaRPr lang="pt-BR" sz="1800" b="1" spc="-120" dirty="0" smtClean="0">
              <a:solidFill>
                <a:schemeClr val="bg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t-BR" sz="1800" b="1" spc="-120" dirty="0">
              <a:solidFill>
                <a:schemeClr val="bg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2. DOCUMENTOS PESSOAIS:</a:t>
            </a: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Levar RG;</a:t>
            </a: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Carteirinha de Estudante ou Declaração Escolar.</a:t>
            </a:r>
          </a:p>
          <a:p>
            <a:pPr>
              <a:lnSpc>
                <a:spcPct val="100000"/>
              </a:lnSpc>
            </a:pPr>
            <a:endParaRPr lang="pt-BR" sz="1800" b="1" spc="-120" dirty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t-BR" sz="1800" b="1" spc="-120" dirty="0" smtClean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t-BR" sz="1800" b="1" spc="-120" dirty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77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255" y="0"/>
            <a:ext cx="3971745" cy="2971800"/>
          </a:xfrm>
          <a:prstGeom prst="rect">
            <a:avLst/>
          </a:prstGeom>
        </p:spPr>
      </p:pic>
      <p:sp>
        <p:nvSpPr>
          <p:cNvPr id="10" name="Subtítulo 9"/>
          <p:cNvSpPr>
            <a:spLocks noGrp="1"/>
          </p:cNvSpPr>
          <p:nvPr>
            <p:ph type="subTitle" idx="1"/>
          </p:nvPr>
        </p:nvSpPr>
        <p:spPr>
          <a:xfrm>
            <a:off x="356616" y="0"/>
            <a:ext cx="9228201" cy="164592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3. ALIMENTAÇÃO</a:t>
            </a:r>
            <a:r>
              <a:rPr lang="pt-BR" sz="1800" b="1" spc="-120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: </a:t>
            </a:r>
            <a:endParaRPr lang="pt-BR" sz="1800" b="1" spc="-120" dirty="0" smtClean="0">
              <a:solidFill>
                <a:schemeClr val="bg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1800" b="1" spc="-120" dirty="0" smtClean="0">
              <a:solidFill>
                <a:schemeClr val="bg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A alimentação é por conta do aluno; </a:t>
            </a:r>
          </a:p>
          <a:p>
            <a:pPr algn="just">
              <a:lnSpc>
                <a:spcPct val="100000"/>
              </a:lnSpc>
            </a:pP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Não é permitida a entrada com bebidas dentro do parque;</a:t>
            </a:r>
          </a:p>
          <a:p>
            <a:pPr algn="just">
              <a:lnSpc>
                <a:spcPct val="100000"/>
              </a:lnSpc>
            </a:pP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Alimentos, “NÃO SENDO EM EXCESSO”, poderá entrar, dentro da mochila;</a:t>
            </a:r>
          </a:p>
          <a:p>
            <a:pPr algn="just">
              <a:lnSpc>
                <a:spcPct val="100000"/>
              </a:lnSpc>
            </a:pP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- O parque disponibiliza um cartão de consumo, que possui um caução de </a:t>
            </a:r>
          </a:p>
          <a:p>
            <a:pPr algn="just">
              <a:lnSpc>
                <a:spcPct val="100000"/>
              </a:lnSpc>
            </a:pP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R$ 5,00 e será devolvido no final do dia no ato da devolução do mesmo;</a:t>
            </a:r>
          </a:p>
          <a:p>
            <a:pPr algn="just">
              <a:lnSpc>
                <a:spcPct val="100000"/>
              </a:lnSpc>
            </a:pP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Caso o aluno opte por utilizar o cartão de consumo, a recarga só poderá </a:t>
            </a:r>
          </a:p>
          <a:p>
            <a:pPr algn="just">
              <a:lnSpc>
                <a:spcPct val="100000"/>
              </a:lnSpc>
            </a:pP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ser feita em dinheiro. Não sendo utilizado todo o valor, o mesmo também </a:t>
            </a:r>
          </a:p>
          <a:p>
            <a:pPr algn="just">
              <a:lnSpc>
                <a:spcPct val="100000"/>
              </a:lnSpc>
            </a:pP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será devolvido no final do dia;</a:t>
            </a:r>
          </a:p>
          <a:p>
            <a:pPr algn="just">
              <a:lnSpc>
                <a:spcPct val="100000"/>
              </a:lnSpc>
            </a:pP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Cartões de crédito, débito e PIX, também são aceitos como forma de pagamento;</a:t>
            </a:r>
          </a:p>
          <a:p>
            <a:pPr algn="just">
              <a:lnSpc>
                <a:spcPct val="100000"/>
              </a:lnSpc>
            </a:pP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Alunos </a:t>
            </a: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que quiserem, podem trazer lanche para comerem no ônibus</a:t>
            </a: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0000"/>
              </a:lnSpc>
            </a:pP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Não será permitido o consumo de ENERGÉTICO;</a:t>
            </a:r>
            <a:endParaRPr lang="pt-BR" sz="1800" b="1" spc="-120" dirty="0" smtClean="0">
              <a:solidFill>
                <a:schemeClr val="bg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- Obviamente, não será permitido de </a:t>
            </a:r>
            <a:r>
              <a:rPr lang="pt-BR" sz="1800" b="1" spc="-120" dirty="0" smtClean="0">
                <a:solidFill>
                  <a:srgbClr val="00FF00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FORMA ALGUMA O CONSUMO </a:t>
            </a:r>
          </a:p>
          <a:p>
            <a:pPr algn="just">
              <a:lnSpc>
                <a:spcPct val="100000"/>
              </a:lnSpc>
            </a:pPr>
            <a:r>
              <a:rPr lang="pt-BR" sz="1800" b="1" spc="-120" dirty="0" smtClean="0">
                <a:solidFill>
                  <a:srgbClr val="00FF00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DE BEBIDA ALCÓOLICA.</a:t>
            </a:r>
          </a:p>
          <a:p>
            <a:pPr algn="just">
              <a:lnSpc>
                <a:spcPct val="100000"/>
              </a:lnSpc>
            </a:pPr>
            <a:endParaRPr lang="pt-BR" sz="1800" b="1" spc="-120" dirty="0" smtClean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t-BR" sz="1800" b="1" spc="-120" dirty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991" y="4931048"/>
            <a:ext cx="1186815" cy="176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2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876" y="234696"/>
            <a:ext cx="5715000" cy="3810000"/>
          </a:xfrm>
          <a:prstGeom prst="rect">
            <a:avLst/>
          </a:prstGeom>
        </p:spPr>
      </p:pic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356616" y="1152780"/>
            <a:ext cx="9555480" cy="477253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4. ARMÁRIOS</a:t>
            </a:r>
            <a:r>
              <a:rPr lang="pt-BR" sz="1800" b="1" spc="-120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: </a:t>
            </a:r>
            <a:endParaRPr lang="pt-BR" sz="1800" b="1" spc="-120" dirty="0" smtClean="0">
              <a:solidFill>
                <a:schemeClr val="bg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1800" b="1" spc="-120" dirty="0" smtClean="0">
              <a:solidFill>
                <a:schemeClr val="bg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Armários são cobrados a parte;</a:t>
            </a: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Pequeno: R$ 15,00 + R$ 15,00 de caução = R$ 30,00</a:t>
            </a: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Médio: R$ 20,00 + R$ 15,00 de caução = R$ 35,00</a:t>
            </a: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Dos valores mencionados acima, o parque devolve o caução </a:t>
            </a: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de R$ 15,00 no ato da devolução da chave.</a:t>
            </a:r>
          </a:p>
          <a:p>
            <a:pPr algn="just">
              <a:lnSpc>
                <a:spcPct val="100000"/>
              </a:lnSpc>
            </a:pPr>
            <a:endParaRPr lang="pt-BR" sz="1800" b="1" spc="-120" dirty="0">
              <a:solidFill>
                <a:schemeClr val="bg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35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49382" y="97433"/>
            <a:ext cx="10999356" cy="657833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5. VESTIMENTA/TRAJES DE BANHO/ACESSÓRIOS: </a:t>
            </a:r>
          </a:p>
          <a:p>
            <a:pPr algn="just">
              <a:lnSpc>
                <a:spcPct val="150000"/>
              </a:lnSpc>
            </a:pPr>
            <a:endParaRPr lang="pt-BR" sz="1800" b="1" spc="-120" dirty="0" smtClean="0">
              <a:solidFill>
                <a:schemeClr val="bg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Não será necessário o uso de uniforme; </a:t>
            </a: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Poderão ser utilizados, óculos e bonés;</a:t>
            </a: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Uso permitido de celulares (responsabilidade do aluno);</a:t>
            </a: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Permitido o uso de capa de celular à Prova D’ água dentro das piscinas;</a:t>
            </a: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Não esquecer, toalhas, chinelo e protetor solar.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pt-BR" sz="1800" b="1" spc="-120" dirty="0" smtClean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rgbClr val="00FF00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NÃO SERÃO PERMITIDOS OS USOS DE:</a:t>
            </a: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Traje de banho dentro dos ônibus;</a:t>
            </a: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Calções, sungas, maiôs e biquínis na COR BRANCA;</a:t>
            </a: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Bermudas e shorts com bolsos ou botões dentro das piscinas;</a:t>
            </a: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Biquínis FIO DENTAL.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pt-BR" sz="1800" b="1" spc="-120" dirty="0" smtClean="0">
              <a:solidFill>
                <a:schemeClr val="bg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1800" b="1" spc="-120" dirty="0" smtClean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pt-BR" sz="1800" b="1" spc="-120" dirty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181" y="3583951"/>
            <a:ext cx="5142509" cy="309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9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365760" y="301752"/>
            <a:ext cx="9235440" cy="6227064"/>
          </a:xfrm>
        </p:spPr>
        <p:txBody>
          <a:bodyPr>
            <a:noAutofit/>
          </a:bodyPr>
          <a:lstStyle/>
          <a:p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6. CONSIDERAÇÕES FINAIS:</a:t>
            </a:r>
          </a:p>
          <a:p>
            <a:pPr>
              <a:lnSpc>
                <a:spcPct val="100000"/>
              </a:lnSpc>
            </a:pPr>
            <a:endParaRPr lang="pt-BR" sz="1800" b="1" spc="-120" dirty="0" smtClean="0">
              <a:solidFill>
                <a:schemeClr val="bg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Em caso de perdas ou danos de objetos pessoais, tais como: celular, roupas, dinheiros, cartões e </a:t>
            </a:r>
            <a:r>
              <a:rPr lang="pt-BR" sz="1800" b="1" spc="-120" dirty="0" err="1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etc</a:t>
            </a: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pt-BR" sz="1800" b="1" spc="-12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 escola não se </a:t>
            </a: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responsabilizará;</a:t>
            </a:r>
            <a:endParaRPr lang="pt-BR" sz="1800" b="1" spc="-120" dirty="0" smtClean="0">
              <a:solidFill>
                <a:schemeClr val="bg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Os professores e monitores estarão acompanhando o passeio dos alunos no parque;</a:t>
            </a: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Os professores/monitores não terão como ficar respondendo mensagens de pais durante o dia, caso seja necessário, acionem a escola que a mesma fará contato com os responsáveis;</a:t>
            </a: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Caso seja necessário, a comunicação com algum pai ou responsável pelo aluno, </a:t>
            </a: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fiquem tranquilos, temos disponíveis o contato de todos em nosso sistema.</a:t>
            </a:r>
          </a:p>
          <a:p>
            <a:pPr algn="just">
              <a:lnSpc>
                <a:spcPct val="150000"/>
              </a:lnSpc>
            </a:pPr>
            <a:r>
              <a:rPr lang="pt-BR" sz="1800" b="1" spc="-120" dirty="0">
                <a:solidFill>
                  <a:srgbClr val="00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ALUNO QUE NÃO RESPEITAR AS REGRAS E INFORMAÇÕES CONSTADAS NESSE DOCUMENTO, ESTARÁ SUJEITO ÀS PENALIDADES DETERMINADAS PELA DIREÇÃO E COORDENAÇÃO DA ESCOLA.</a:t>
            </a:r>
          </a:p>
          <a:p>
            <a:pPr algn="just">
              <a:lnSpc>
                <a:spcPct val="150000"/>
              </a:lnSpc>
            </a:pPr>
            <a:endParaRPr lang="pt-BR" sz="1800" b="1" spc="-120" dirty="0" smtClean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pt-BR" sz="1800" b="1" spc="-120" dirty="0" smtClean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02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33402" y="401493"/>
            <a:ext cx="11773871" cy="6331815"/>
          </a:xfrm>
        </p:spPr>
        <p:txBody>
          <a:bodyPr>
            <a:normAutofit lnSpcReduction="10000"/>
          </a:bodyPr>
          <a:lstStyle/>
          <a:p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PROFESSORES RESPONSÁVEIS:</a:t>
            </a:r>
          </a:p>
          <a:p>
            <a:endParaRPr lang="pt-BR" sz="1800" b="1" spc="-120" dirty="0" smtClean="0">
              <a:solidFill>
                <a:schemeClr val="bg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ELISÂNGELA (COORDENADORA – E. FUND. II)</a:t>
            </a:r>
          </a:p>
          <a:p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RANGEL (COORDENADOR – ENSINO MÉDIO)</a:t>
            </a:r>
          </a:p>
          <a:p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ANDRESSA (EDUCAÇÃO FÍSICA)</a:t>
            </a:r>
          </a:p>
          <a:p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ANDREZA (PORTUGUÊS)</a:t>
            </a:r>
          </a:p>
          <a:p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BEATRIZ (QUÍMICA)</a:t>
            </a:r>
          </a:p>
          <a:p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CRISTIANE (MÚSICA)</a:t>
            </a:r>
          </a:p>
          <a:p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JÚLIO (EDUCAÇÃO FÍSICA)</a:t>
            </a:r>
          </a:p>
          <a:p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SÂMYA (GEOGRAFIA)</a:t>
            </a:r>
          </a:p>
          <a:p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YURI (HISTÓRIA)</a:t>
            </a:r>
          </a:p>
          <a:p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SIMONE CRISTINA (INSPETORA)</a:t>
            </a:r>
          </a:p>
          <a:p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BEATRIZ PRAXEDES (SECRETARIA)</a:t>
            </a:r>
          </a:p>
          <a:p>
            <a:pPr marL="285750" indent="-285750">
              <a:buFontTx/>
              <a:buChar char="-"/>
            </a:pPr>
            <a:endParaRPr lang="pt-BR" sz="1800" b="1" spc="-120" dirty="0" smtClean="0">
              <a:solidFill>
                <a:schemeClr val="bg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160000"/>
              </a:lnSpc>
            </a:pP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PARA </a:t>
            </a:r>
            <a:r>
              <a:rPr lang="pt-BR" sz="1800" b="1" spc="-12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QUE POSSAMOS TER UM DIA ESPECIAL E UM PASSEIO </a:t>
            </a: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INESQUECÍVEL</a:t>
            </a:r>
            <a:r>
              <a:rPr lang="pt-BR" sz="1800" b="1" spc="-12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CONTAMOS COM A </a:t>
            </a: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COMPREENSÃO </a:t>
            </a:r>
            <a:r>
              <a:rPr lang="pt-BR" sz="1800" b="1" spc="-12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 COLABORAÇÃO DE </a:t>
            </a: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TODOS </a:t>
            </a:r>
            <a:r>
              <a:rPr lang="pt-BR" sz="1800" b="1" spc="-12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OS ALUNOS E PAIS.</a:t>
            </a:r>
          </a:p>
          <a:p>
            <a:pPr marL="285750" indent="-285750" algn="ctr">
              <a:buFontTx/>
              <a:buChar char="-"/>
            </a:pPr>
            <a:endParaRPr lang="pt-BR" sz="1800" b="1" spc="-120" dirty="0" smtClean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endParaRPr lang="pt-BR" sz="1800" b="1" spc="-120" dirty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615" y="1554435"/>
            <a:ext cx="3084843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57553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TM02900771[[fn=Fatia]]</Template>
  <TotalTime>500</TotalTime>
  <Words>617</Words>
  <Application>Microsoft Office PowerPoint</Application>
  <PresentationFormat>Widescreen</PresentationFormat>
  <Paragraphs>71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Century Gothic</vt:lpstr>
      <vt:lpstr>Comic Sans MS</vt:lpstr>
      <vt:lpstr>Times New Roman</vt:lpstr>
      <vt:lpstr>Wingdings 3</vt:lpstr>
      <vt:lpstr>Fatia</vt:lpstr>
      <vt:lpstr>    EXCURSÃO THERMAS DOS  LARANJAIS - OLÍMPIA</vt:lpstr>
      <vt:lpstr>  INFORMAÇÕES ÚTEIS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PARQUE THERMAS DOS LARANJAIS</dc:title>
  <dc:creator>Secretária</dc:creator>
  <cp:lastModifiedBy>Coordenação</cp:lastModifiedBy>
  <cp:revision>41</cp:revision>
  <dcterms:created xsi:type="dcterms:W3CDTF">2022-08-30T20:47:13Z</dcterms:created>
  <dcterms:modified xsi:type="dcterms:W3CDTF">2023-05-04T11:07:07Z</dcterms:modified>
</cp:coreProperties>
</file>